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5" r:id="rId4"/>
    <p:sldId id="264" r:id="rId5"/>
    <p:sldId id="260" r:id="rId6"/>
    <p:sldId id="262" r:id="rId7"/>
    <p:sldId id="257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581" autoAdjust="0"/>
  </p:normalViewPr>
  <p:slideViewPr>
    <p:cSldViewPr snapToGrid="0" snapToObjects="1">
      <p:cViewPr varScale="1">
        <p:scale>
          <a:sx n="97" d="100"/>
          <a:sy n="97" d="100"/>
        </p:scale>
        <p:origin x="-17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5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9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47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6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4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6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0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34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9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29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3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BBC30-4934-4240-8745-DF15A2AE8ACF}" type="datetimeFigureOut">
              <a:rPr lang="en-US" smtClean="0"/>
              <a:t>2016-03-21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B3003-25D5-E941-8307-BD8474B46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8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ie spit heron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8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586" y="210046"/>
            <a:ext cx="7921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Pedagogy of Place &amp; Sustainable Culture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145" y="862181"/>
            <a:ext cx="7266755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 Defense of the Commons: A Manifesto for Sustainable Culture  –  Astra Taylor (2014)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1145" y="1709108"/>
            <a:ext cx="7266755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Mushroom at the End of the World: On the Possibility of Life in Capitalist Ruins – Anna Tsing (2016)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332" y="2540242"/>
            <a:ext cx="7222756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Between Geography and Philosophy: What Does it Mean to be in the Place-World? – Edward Casey (2001)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2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CPA-BC-News_Media_Climate_Politic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869"/>
            <a:ext cx="4421618" cy="5722093"/>
          </a:xfrm>
          <a:prstGeom prst="rect">
            <a:avLst/>
          </a:prstGeom>
        </p:spPr>
      </p:pic>
      <p:pic>
        <p:nvPicPr>
          <p:cNvPr id="6" name="Picture 5" descr="CCPA-BC-News_Media_Climate_Politic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84" y="510667"/>
            <a:ext cx="529936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69" y="181428"/>
            <a:ext cx="7425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Canadian Centre for Policy Alternatives Study: Focus Groups on</a:t>
            </a:r>
          </a:p>
          <a:p>
            <a:pPr algn="ctr"/>
            <a:r>
              <a:rPr lang="en-US" sz="2200" dirty="0" smtClean="0"/>
              <a:t>News Framing, Climate Change, and Personal Sense of Efficacy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 rot="20636892">
            <a:off x="2092940" y="1033070"/>
            <a:ext cx="384368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venir Next Demi Bold"/>
                <a:cs typeface="Avenir Next Demi Bold"/>
              </a:rPr>
              <a:t>RELUCTANT CYNICISM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venir Next Demi Bold"/>
              <a:cs typeface="Avenir Next Demi Bold"/>
            </a:endParaRPr>
          </a:p>
        </p:txBody>
      </p:sp>
      <p:sp>
        <p:nvSpPr>
          <p:cNvPr id="10" name="Rectangle 9"/>
          <p:cNvSpPr/>
          <p:nvPr/>
        </p:nvSpPr>
        <p:spPr>
          <a:xfrm rot="956406">
            <a:off x="2694988" y="2393448"/>
            <a:ext cx="279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venir Next Demi Bold"/>
                <a:cs typeface="Avenir Next Demi Bold"/>
              </a:rPr>
              <a:t>RELUCTANT CYNICISM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venir Next Demi Bold"/>
              <a:cs typeface="Avenir Next Demi Bold"/>
            </a:endParaRPr>
          </a:p>
        </p:txBody>
      </p:sp>
      <p:sp>
        <p:nvSpPr>
          <p:cNvPr id="11" name="Rectangle 10"/>
          <p:cNvSpPr/>
          <p:nvPr/>
        </p:nvSpPr>
        <p:spPr>
          <a:xfrm rot="20700969">
            <a:off x="2756927" y="3151969"/>
            <a:ext cx="2236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venir Next Demi Bold"/>
                <a:cs typeface="Avenir Next Demi Bold"/>
              </a:rPr>
              <a:t>RELUCTANT CYNICISM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89484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ie-spit-swamp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1190" y="742836"/>
            <a:ext cx="52868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“Still, I’m reluctant to call this pessimism” </a:t>
            </a:r>
            <a:r>
              <a:rPr lang="en-US" dirty="0"/>
              <a:t>(</a:t>
            </a:r>
            <a:r>
              <a:rPr lang="en-US" dirty="0" err="1"/>
              <a:t>Canavan</a:t>
            </a:r>
            <a:r>
              <a:rPr lang="en-US" dirty="0"/>
              <a:t> and Stanley Robinson)</a:t>
            </a:r>
          </a:p>
          <a:p>
            <a:r>
              <a:rPr lang="en-US" i="1" dirty="0"/>
              <a:t>__</a:t>
            </a:r>
            <a:endParaRPr lang="en-US" dirty="0"/>
          </a:p>
          <a:p>
            <a:r>
              <a:rPr lang="en-US" i="1" dirty="0"/>
              <a:t>Science, fictions, and frames: </a:t>
            </a:r>
            <a:r>
              <a:rPr lang="en-US" dirty="0"/>
              <a:t>Earth as cradle of life; Space expansion; the singularity; apocalyptic fantasies</a:t>
            </a:r>
            <a:r>
              <a:rPr lang="en-US" i="1" dirty="0"/>
              <a:t>. </a:t>
            </a:r>
            <a:endParaRPr lang="en-US" i="1" dirty="0" smtClean="0"/>
          </a:p>
          <a:p>
            <a:endParaRPr lang="en-US" i="1" dirty="0"/>
          </a:p>
          <a:p>
            <a:r>
              <a:rPr lang="en-US" dirty="0" smtClean="0"/>
              <a:t>Instead</a:t>
            </a:r>
            <a:r>
              <a:rPr lang="en-US" dirty="0"/>
              <a:t>: deep realism of life worlds and new possibilities.</a:t>
            </a:r>
          </a:p>
          <a:p>
            <a:r>
              <a:rPr lang="en-US" dirty="0"/>
              <a:t>__</a:t>
            </a:r>
          </a:p>
        </p:txBody>
      </p:sp>
    </p:spTree>
    <p:extLst>
      <p:ext uri="{BB962C8B-B14F-4D97-AF65-F5344CB8AC3E}">
        <p14:creationId xmlns:p14="http://schemas.microsoft.com/office/powerpoint/2010/main" val="2668115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ie spit swamp 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510636" y="195737"/>
            <a:ext cx="8837944" cy="616093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/>
            </a:r>
            <a:br>
              <a:rPr lang="en-US" sz="3300" dirty="0"/>
            </a:br>
            <a:r>
              <a:rPr lang="en-US" sz="3300" dirty="0" smtClean="0"/>
              <a:t>Noticing Stories, Calling for New Narratives: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1145" y="916583"/>
            <a:ext cx="70048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“Why Restorative Narratives are an Important Part of the Media Landscape” </a:t>
            </a:r>
            <a:r>
              <a:rPr lang="en-US" dirty="0"/>
              <a:t>(</a:t>
            </a:r>
            <a:r>
              <a:rPr lang="en-US" dirty="0" err="1"/>
              <a:t>Tenore</a:t>
            </a:r>
            <a:r>
              <a:rPr lang="en-US" dirty="0"/>
              <a:t>) and  </a:t>
            </a:r>
            <a:r>
              <a:rPr lang="en-US" b="1" dirty="0"/>
              <a:t>“Transforming Despair”</a:t>
            </a:r>
            <a:r>
              <a:rPr lang="en-US" dirty="0"/>
              <a:t> (Macy and </a:t>
            </a:r>
            <a:r>
              <a:rPr lang="en-US" dirty="0" err="1"/>
              <a:t>Nurriestearns</a:t>
            </a:r>
            <a:r>
              <a:rPr lang="en-US" dirty="0" smtClean="0"/>
              <a:t>)</a:t>
            </a:r>
            <a:endParaRPr lang="en-US" dirty="0"/>
          </a:p>
          <a:p>
            <a:endParaRPr lang="en-US" i="1" dirty="0" smtClean="0"/>
          </a:p>
          <a:p>
            <a:r>
              <a:rPr lang="en-US" i="1" dirty="0" smtClean="0"/>
              <a:t>Community narratives: </a:t>
            </a:r>
            <a:r>
              <a:rPr lang="en-US" dirty="0"/>
              <a:t>Guilt, avoidance, personal failing, conflict/event based narratives.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Instead</a:t>
            </a:r>
            <a:r>
              <a:rPr lang="en-US" dirty="0"/>
              <a:t>: a “great turning” to a life of care that is deep, sustained, connected, and responsive. Opening to pain.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*</a:t>
            </a:r>
            <a:r>
              <a:rPr lang="en-US" dirty="0"/>
              <a:t>Note: See “peace journalism.”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77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ilysQuotes.Com-health-measure-well-adjusted-sick-society-people-negative-Jiddu-Krishnamurti-intellig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688"/>
            <a:ext cx="9144000" cy="4432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5147"/>
            <a:ext cx="79369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New Boundaries &amp; </a:t>
            </a:r>
            <a:r>
              <a:rPr lang="en-US" sz="2400" dirty="0" err="1"/>
              <a:t>Spatialities</a:t>
            </a:r>
            <a:r>
              <a:rPr lang="en-US" sz="2400" dirty="0"/>
              <a:t> for </a:t>
            </a:r>
            <a:r>
              <a:rPr lang="en-US" sz="2400" dirty="0" smtClean="0"/>
              <a:t>Habitation… a Call to Notice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446"/>
            <a:ext cx="4019628" cy="3517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061" y="218446"/>
            <a:ext cx="375776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“place” </a:t>
            </a:r>
            <a:r>
              <a:rPr lang="en-US" dirty="0" err="1" smtClean="0"/>
              <a:t>vs</a:t>
            </a:r>
            <a:r>
              <a:rPr lang="en-US" dirty="0" smtClean="0"/>
              <a:t> “space” ; self + place as</a:t>
            </a:r>
          </a:p>
          <a:p>
            <a:r>
              <a:rPr lang="en-US" dirty="0" smtClean="0"/>
              <a:t>Habitus </a:t>
            </a:r>
          </a:p>
          <a:p>
            <a:endParaRPr lang="en-US" dirty="0"/>
          </a:p>
          <a:p>
            <a:r>
              <a:rPr lang="en-US" dirty="0" smtClean="0"/>
              <a:t>Thickness of place in use and familiar  interactions ; co-creates self ; more place, more self</a:t>
            </a:r>
          </a:p>
          <a:p>
            <a:endParaRPr lang="en-US" dirty="0"/>
          </a:p>
          <a:p>
            <a:r>
              <a:rPr lang="en-US" dirty="0" smtClean="0"/>
              <a:t>e.g. Food, water, waste, information entertainment, routes, horizons, etc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923061" y="3123722"/>
            <a:ext cx="3757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Thinned out place – desiccated; leveled out</a:t>
            </a:r>
          </a:p>
          <a:p>
            <a:endParaRPr lang="en-US" dirty="0"/>
          </a:p>
          <a:p>
            <a:r>
              <a:rPr lang="en-US" dirty="0" smtClean="0"/>
              <a:t>Use of surface spaces (screens) that can rearrange quickly; </a:t>
            </a:r>
          </a:p>
          <a:p>
            <a:endParaRPr lang="en-US" dirty="0"/>
          </a:p>
          <a:p>
            <a:r>
              <a:rPr lang="en-US" dirty="0" smtClean="0"/>
              <a:t>Centralized and delocalized usable “space”; people too; more uniform uses, less “self”</a:t>
            </a:r>
          </a:p>
          <a:p>
            <a:endParaRPr lang="en-US" dirty="0"/>
          </a:p>
          <a:p>
            <a:r>
              <a:rPr lang="en-US" dirty="0" smtClean="0"/>
              <a:t>Calls for intervention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8984" y="4163903"/>
            <a:ext cx="31331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…But space can never be pure</a:t>
            </a:r>
          </a:p>
          <a:p>
            <a:r>
              <a:rPr lang="en-US" dirty="0"/>
              <a:t>s</a:t>
            </a:r>
            <a:r>
              <a:rPr lang="en-US" dirty="0" smtClean="0"/>
              <a:t>pace; it is always place</a:t>
            </a:r>
          </a:p>
          <a:p>
            <a:endParaRPr lang="en-US" dirty="0"/>
          </a:p>
          <a:p>
            <a:r>
              <a:rPr lang="en-US" dirty="0" smtClean="0"/>
              <a:t>Just as even people highly </a:t>
            </a:r>
          </a:p>
          <a:p>
            <a:r>
              <a:rPr lang="en-US" dirty="0"/>
              <a:t>p</a:t>
            </a:r>
            <a:r>
              <a:rPr lang="en-US" dirty="0" smtClean="0"/>
              <a:t>rogrammed to be uniform will</a:t>
            </a:r>
          </a:p>
          <a:p>
            <a:r>
              <a:rPr lang="en-US" dirty="0"/>
              <a:t>a</a:t>
            </a:r>
            <a:r>
              <a:rPr lang="en-US" dirty="0" smtClean="0"/>
              <a:t>lways still be </a:t>
            </a:r>
            <a:r>
              <a:rPr lang="en-US" i="1" dirty="0" smtClean="0"/>
              <a:t>selves </a:t>
            </a:r>
            <a:r>
              <a:rPr lang="en-US" dirty="0" smtClean="0"/>
              <a:t>connected </a:t>
            </a:r>
          </a:p>
          <a:p>
            <a:r>
              <a:rPr lang="en-US" dirty="0" smtClean="0"/>
              <a:t>to </a:t>
            </a:r>
            <a:r>
              <a:rPr lang="en-US" i="1" dirty="0" smtClean="0"/>
              <a:t>places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98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20128" y="2317644"/>
            <a:ext cx="65555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Astra Taylor: sustainable culture: skilled workmanship,</a:t>
            </a:r>
          </a:p>
          <a:p>
            <a:r>
              <a:rPr lang="en-US" dirty="0" smtClean="0"/>
              <a:t> ethical economies, community food systems</a:t>
            </a:r>
          </a:p>
          <a:p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Can add waste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Work less movements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Local movements</a:t>
            </a:r>
          </a:p>
          <a:p>
            <a:endParaRPr lang="en-US" dirty="0" smtClean="0"/>
          </a:p>
          <a:p>
            <a:r>
              <a:rPr lang="en-US" dirty="0" smtClean="0"/>
              <a:t>Prolonged immersion and engagement (PJ &amp; restorative)</a:t>
            </a:r>
          </a:p>
          <a:p>
            <a:r>
              <a:rPr lang="en-US" dirty="0" smtClean="0"/>
              <a:t>Public info and </a:t>
            </a:r>
            <a:r>
              <a:rPr lang="en-US" dirty="0" err="1" smtClean="0"/>
              <a:t>fb</a:t>
            </a:r>
            <a:r>
              <a:rPr lang="en-US" dirty="0" smtClean="0"/>
              <a:t> and </a:t>
            </a:r>
            <a:r>
              <a:rPr lang="en-US" dirty="0" err="1" smtClean="0"/>
              <a:t>google</a:t>
            </a:r>
            <a:r>
              <a:rPr lang="en-US" dirty="0" smtClean="0"/>
              <a:t> as public goods</a:t>
            </a:r>
          </a:p>
          <a:p>
            <a:endParaRPr lang="en-US" dirty="0"/>
          </a:p>
          <a:p>
            <a:r>
              <a:rPr lang="en-US" dirty="0" smtClean="0"/>
              <a:t>Existing narrative: rapid growth, market competition</a:t>
            </a:r>
          </a:p>
          <a:p>
            <a:r>
              <a:rPr lang="en-US" dirty="0" smtClean="0"/>
              <a:t>New narrative: a fabric of public good as social security basis and community initiatives – food and broadband; public funding of arts as part of social fabric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4660" y="6380295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*Note: Journalism studies advocates, such as McChesney and Nichols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9705" y="1367581"/>
            <a:ext cx="270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Interventions in Habitation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44837" y="1727063"/>
            <a:ext cx="303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 SPACE, SOCIAL GOODS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9705" y="288070"/>
            <a:ext cx="8248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Defense of the Commons – </a:t>
            </a:r>
            <a:r>
              <a:rPr lang="en-US" i="1" dirty="0" smtClean="0"/>
              <a:t>growth, market failure, competition </a:t>
            </a:r>
            <a:r>
              <a:rPr lang="en-US" dirty="0" smtClean="0"/>
              <a:t>TO – localized collectivities, skilled workmanship, ethics of care, secure frameworks and contingent spaces, “public failure”   RISK AGGREGATION, PUBLIC GOOD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2736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2551837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The Mushroom at the End of the World – </a:t>
            </a:r>
            <a:r>
              <a:rPr lang="en-US" i="1" dirty="0" smtClean="0"/>
              <a:t>promise and ruin; empty space, teleology (culmination); progress; industrial rhythms </a:t>
            </a:r>
            <a:r>
              <a:rPr lang="en-US" dirty="0" smtClean="0"/>
              <a:t>TO - polyphony, assemblage, pulses, arts of noticing</a:t>
            </a:r>
          </a:p>
          <a:p>
            <a:r>
              <a:rPr lang="en-US" dirty="0" smtClean="0"/>
              <a:t>PRECARITY, ASSEMBLAGE AS INQUIRY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9929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535</Words>
  <Application>Microsoft Macintosh PowerPoint</Application>
  <PresentationFormat>On-screen Show (4:3)</PresentationFormat>
  <Paragraphs>63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 Noticing Stories, Calling for New Narratives: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Mista Magoo</dc:creator>
  <cp:lastModifiedBy>Mista Magoo</cp:lastModifiedBy>
  <cp:revision>29</cp:revision>
  <dcterms:created xsi:type="dcterms:W3CDTF">2016-03-21T19:25:51Z</dcterms:created>
  <dcterms:modified xsi:type="dcterms:W3CDTF">2016-03-22T15:25:00Z</dcterms:modified>
</cp:coreProperties>
</file>